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76" r:id="rId6"/>
    <p:sldId id="259" r:id="rId7"/>
    <p:sldId id="260" r:id="rId8"/>
    <p:sldId id="261" r:id="rId9"/>
    <p:sldId id="263" r:id="rId10"/>
    <p:sldId id="265" r:id="rId11"/>
    <p:sldId id="266" r:id="rId12"/>
    <p:sldId id="267" r:id="rId13"/>
    <p:sldId id="268" r:id="rId14"/>
    <p:sldId id="269" r:id="rId15"/>
    <p:sldId id="270" r:id="rId16"/>
    <p:sldId id="273" r:id="rId17"/>
    <p:sldId id="274"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1F7C2C7-DDD7-4C18-8110-EB335D2E1832}"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DDEE6-6849-48A8-9DB0-DA858386D730}" type="slidenum">
              <a:rPr lang="en-US" smtClean="0"/>
              <a:t>‹#›</a:t>
            </a:fld>
            <a:endParaRPr lang="en-US"/>
          </a:p>
        </p:txBody>
      </p:sp>
    </p:spTree>
    <p:extLst>
      <p:ext uri="{BB962C8B-B14F-4D97-AF65-F5344CB8AC3E}">
        <p14:creationId xmlns:p14="http://schemas.microsoft.com/office/powerpoint/2010/main" val="473388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F7C2C7-DDD7-4C18-8110-EB335D2E1832}"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DDEE6-6849-48A8-9DB0-DA858386D730}" type="slidenum">
              <a:rPr lang="en-US" smtClean="0"/>
              <a:t>‹#›</a:t>
            </a:fld>
            <a:endParaRPr lang="en-US"/>
          </a:p>
        </p:txBody>
      </p:sp>
    </p:spTree>
    <p:extLst>
      <p:ext uri="{BB962C8B-B14F-4D97-AF65-F5344CB8AC3E}">
        <p14:creationId xmlns:p14="http://schemas.microsoft.com/office/powerpoint/2010/main" val="4040919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F7C2C7-DDD7-4C18-8110-EB335D2E1832}"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DDEE6-6849-48A8-9DB0-DA858386D730}" type="slidenum">
              <a:rPr lang="en-US" smtClean="0"/>
              <a:t>‹#›</a:t>
            </a:fld>
            <a:endParaRPr lang="en-US"/>
          </a:p>
        </p:txBody>
      </p:sp>
    </p:spTree>
    <p:extLst>
      <p:ext uri="{BB962C8B-B14F-4D97-AF65-F5344CB8AC3E}">
        <p14:creationId xmlns:p14="http://schemas.microsoft.com/office/powerpoint/2010/main" val="3503020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F7C2C7-DDD7-4C18-8110-EB335D2E1832}"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DDEE6-6849-48A8-9DB0-DA858386D730}" type="slidenum">
              <a:rPr lang="en-US" smtClean="0"/>
              <a:t>‹#›</a:t>
            </a:fld>
            <a:endParaRPr lang="en-US"/>
          </a:p>
        </p:txBody>
      </p:sp>
    </p:spTree>
    <p:extLst>
      <p:ext uri="{BB962C8B-B14F-4D97-AF65-F5344CB8AC3E}">
        <p14:creationId xmlns:p14="http://schemas.microsoft.com/office/powerpoint/2010/main" val="157355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1F7C2C7-DDD7-4C18-8110-EB335D2E1832}" type="datetimeFigureOut">
              <a:rPr lang="en-US" smtClean="0"/>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DDEE6-6849-48A8-9DB0-DA858386D730}" type="slidenum">
              <a:rPr lang="en-US" smtClean="0"/>
              <a:t>‹#›</a:t>
            </a:fld>
            <a:endParaRPr lang="en-US"/>
          </a:p>
        </p:txBody>
      </p:sp>
    </p:spTree>
    <p:extLst>
      <p:ext uri="{BB962C8B-B14F-4D97-AF65-F5344CB8AC3E}">
        <p14:creationId xmlns:p14="http://schemas.microsoft.com/office/powerpoint/2010/main" val="326954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F7C2C7-DDD7-4C18-8110-EB335D2E1832}"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DDEE6-6849-48A8-9DB0-DA858386D730}" type="slidenum">
              <a:rPr lang="en-US" smtClean="0"/>
              <a:t>‹#›</a:t>
            </a:fld>
            <a:endParaRPr lang="en-US"/>
          </a:p>
        </p:txBody>
      </p:sp>
    </p:spTree>
    <p:extLst>
      <p:ext uri="{BB962C8B-B14F-4D97-AF65-F5344CB8AC3E}">
        <p14:creationId xmlns:p14="http://schemas.microsoft.com/office/powerpoint/2010/main" val="3666754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F7C2C7-DDD7-4C18-8110-EB335D2E1832}" type="datetimeFigureOut">
              <a:rPr lang="en-US" smtClean="0"/>
              <a:t>11/10/2024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DDDEE6-6849-48A8-9DB0-DA858386D730}" type="slidenum">
              <a:rPr lang="en-US" smtClean="0"/>
              <a:t>‹#›</a:t>
            </a:fld>
            <a:endParaRPr lang="en-US"/>
          </a:p>
        </p:txBody>
      </p:sp>
    </p:spTree>
    <p:extLst>
      <p:ext uri="{BB962C8B-B14F-4D97-AF65-F5344CB8AC3E}">
        <p14:creationId xmlns:p14="http://schemas.microsoft.com/office/powerpoint/2010/main" val="447338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F7C2C7-DDD7-4C18-8110-EB335D2E1832}" type="datetimeFigureOut">
              <a:rPr lang="en-US" smtClean="0"/>
              <a:t>11/10/2024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DDDEE6-6849-48A8-9DB0-DA858386D730}" type="slidenum">
              <a:rPr lang="en-US" smtClean="0"/>
              <a:t>‹#›</a:t>
            </a:fld>
            <a:endParaRPr lang="en-US"/>
          </a:p>
        </p:txBody>
      </p:sp>
    </p:spTree>
    <p:extLst>
      <p:ext uri="{BB962C8B-B14F-4D97-AF65-F5344CB8AC3E}">
        <p14:creationId xmlns:p14="http://schemas.microsoft.com/office/powerpoint/2010/main" val="3203882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F7C2C7-DDD7-4C18-8110-EB335D2E1832}" type="datetimeFigureOut">
              <a:rPr lang="en-US" smtClean="0"/>
              <a:t>11/10/2024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DDDEE6-6849-48A8-9DB0-DA858386D730}" type="slidenum">
              <a:rPr lang="en-US" smtClean="0"/>
              <a:t>‹#›</a:t>
            </a:fld>
            <a:endParaRPr lang="en-US"/>
          </a:p>
        </p:txBody>
      </p:sp>
    </p:spTree>
    <p:extLst>
      <p:ext uri="{BB962C8B-B14F-4D97-AF65-F5344CB8AC3E}">
        <p14:creationId xmlns:p14="http://schemas.microsoft.com/office/powerpoint/2010/main" val="1928800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F7C2C7-DDD7-4C18-8110-EB335D2E1832}"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DDEE6-6849-48A8-9DB0-DA858386D730}" type="slidenum">
              <a:rPr lang="en-US" smtClean="0"/>
              <a:t>‹#›</a:t>
            </a:fld>
            <a:endParaRPr lang="en-US"/>
          </a:p>
        </p:txBody>
      </p:sp>
    </p:spTree>
    <p:extLst>
      <p:ext uri="{BB962C8B-B14F-4D97-AF65-F5344CB8AC3E}">
        <p14:creationId xmlns:p14="http://schemas.microsoft.com/office/powerpoint/2010/main" val="130887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F7C2C7-DDD7-4C18-8110-EB335D2E1832}" type="datetimeFigureOut">
              <a:rPr lang="en-US" smtClean="0"/>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DDEE6-6849-48A8-9DB0-DA858386D730}" type="slidenum">
              <a:rPr lang="en-US" smtClean="0"/>
              <a:t>‹#›</a:t>
            </a:fld>
            <a:endParaRPr lang="en-US"/>
          </a:p>
        </p:txBody>
      </p:sp>
    </p:spTree>
    <p:extLst>
      <p:ext uri="{BB962C8B-B14F-4D97-AF65-F5344CB8AC3E}">
        <p14:creationId xmlns:p14="http://schemas.microsoft.com/office/powerpoint/2010/main" val="2912741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F7C2C7-DDD7-4C18-8110-EB335D2E1832}" type="datetimeFigureOut">
              <a:rPr lang="en-US" smtClean="0"/>
              <a:t>11/10/2024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DEE6-6849-48A8-9DB0-DA858386D730}" type="slidenum">
              <a:rPr lang="en-US" smtClean="0"/>
              <a:t>‹#›</a:t>
            </a:fld>
            <a:endParaRPr lang="en-US"/>
          </a:p>
        </p:txBody>
      </p:sp>
    </p:spTree>
    <p:extLst>
      <p:ext uri="{BB962C8B-B14F-4D97-AF65-F5344CB8AC3E}">
        <p14:creationId xmlns:p14="http://schemas.microsoft.com/office/powerpoint/2010/main" val="1788179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3637" y="4690023"/>
            <a:ext cx="9144000" cy="1500916"/>
          </a:xfrm>
        </p:spPr>
        <p:txBody>
          <a:bodyPr anchor="ctr">
            <a:normAutofit/>
          </a:bodyPr>
          <a:lstStyle/>
          <a:p>
            <a:r>
              <a:rPr lang="en-US" b="1" dirty="0">
                <a:solidFill>
                  <a:srgbClr val="002060"/>
                </a:solidFill>
              </a:rPr>
              <a:t>STEAM POWERPLANT</a:t>
            </a:r>
          </a:p>
        </p:txBody>
      </p:sp>
      <p:pic>
        <p:nvPicPr>
          <p:cNvPr id="4" name="Picture 3"/>
          <p:cNvPicPr>
            <a:picLocks noChangeAspect="1"/>
          </p:cNvPicPr>
          <p:nvPr/>
        </p:nvPicPr>
        <p:blipFill>
          <a:blip r:embed="rId2"/>
          <a:stretch>
            <a:fillRect/>
          </a:stretch>
        </p:blipFill>
        <p:spPr>
          <a:xfrm>
            <a:off x="3138643" y="469969"/>
            <a:ext cx="5633989" cy="4220054"/>
          </a:xfrm>
          <a:prstGeom prst="rect">
            <a:avLst/>
          </a:prstGeom>
        </p:spPr>
      </p:pic>
    </p:spTree>
    <p:extLst>
      <p:ext uri="{BB962C8B-B14F-4D97-AF65-F5344CB8AC3E}">
        <p14:creationId xmlns:p14="http://schemas.microsoft.com/office/powerpoint/2010/main" val="4290684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3975" y="3408363"/>
            <a:ext cx="9144000" cy="2387600"/>
          </a:xfrm>
        </p:spPr>
        <p:txBody>
          <a:bodyPr/>
          <a:lstStyle/>
          <a:p>
            <a:r>
              <a:rPr lang="en-US" b="1" dirty="0">
                <a:solidFill>
                  <a:srgbClr val="002060"/>
                </a:solidFill>
                <a:latin typeface="Arial Black" panose="020B0A04020102020204" pitchFamily="34" charset="0"/>
              </a:rPr>
              <a:t>IC ENGINES</a:t>
            </a:r>
            <a:endParaRPr lang="en-IN" b="1" dirty="0">
              <a:solidFill>
                <a:srgbClr val="002060"/>
              </a:solidFill>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2750683" y="1014413"/>
            <a:ext cx="6531429" cy="3429000"/>
          </a:xfrm>
          <a:prstGeom prst="rect">
            <a:avLst/>
          </a:prstGeom>
        </p:spPr>
      </p:pic>
    </p:spTree>
    <p:extLst>
      <p:ext uri="{BB962C8B-B14F-4D97-AF65-F5344CB8AC3E}">
        <p14:creationId xmlns:p14="http://schemas.microsoft.com/office/powerpoint/2010/main" val="2081344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14375"/>
            <a:ext cx="10515600" cy="5462588"/>
          </a:xfrm>
        </p:spPr>
        <p:txBody>
          <a:bodyPr>
            <a:normAutofit fontScale="85000" lnSpcReduction="20000"/>
          </a:bodyPr>
          <a:lstStyle/>
          <a:p>
            <a:pPr marL="442913" lvl="0" indent="-442913" algn="just">
              <a:lnSpc>
                <a:spcPct val="150000"/>
              </a:lnSpc>
              <a:buFont typeface="Wingdings" panose="05000000000000000000" pitchFamily="2" charset="2"/>
              <a:buChar char="§"/>
              <a:tabLst>
                <a:tab pos="357188" algn="l"/>
              </a:tabLst>
            </a:pPr>
            <a:r>
              <a:rPr lang="en-US" sz="2400" b="1" dirty="0">
                <a:latin typeface="Arial" panose="020B0604020202020204" pitchFamily="34" charset="0"/>
                <a:cs typeface="Arial" panose="020B0604020202020204" pitchFamily="34" charset="0"/>
              </a:rPr>
              <a:t>A machine or device which derives heat from the combustion of fuel and converts part of this energy into mechanical work is called a </a:t>
            </a:r>
            <a:r>
              <a:rPr lang="en-US" sz="2400" b="1" i="1" dirty="0">
                <a:solidFill>
                  <a:srgbClr val="CC3300"/>
                </a:solidFill>
                <a:latin typeface="Arial" panose="020B0604020202020204" pitchFamily="34" charset="0"/>
                <a:cs typeface="Arial" panose="020B0604020202020204" pitchFamily="34" charset="0"/>
              </a:rPr>
              <a:t>heat engine</a:t>
            </a:r>
            <a:r>
              <a:rPr lang="en-US" sz="2400" b="1" dirty="0">
                <a:latin typeface="Arial" panose="020B0604020202020204" pitchFamily="34" charset="0"/>
                <a:cs typeface="Arial" panose="020B0604020202020204" pitchFamily="34" charset="0"/>
              </a:rPr>
              <a:t>. Heat engines may be classified into two main classes as follows:</a:t>
            </a:r>
          </a:p>
          <a:p>
            <a:pPr lvl="0" algn="just">
              <a:lnSpc>
                <a:spcPct val="150000"/>
              </a:lnSpc>
              <a:buFontTx/>
              <a:buNone/>
            </a:pPr>
            <a:r>
              <a:rPr lang="en-US" sz="2400" b="1" dirty="0">
                <a:latin typeface="Arial" panose="020B0604020202020204" pitchFamily="34" charset="0"/>
                <a:cs typeface="Arial" panose="020B0604020202020204" pitchFamily="34" charset="0"/>
              </a:rPr>
              <a:t>      1. </a:t>
            </a:r>
            <a:r>
              <a:rPr lang="en-US" sz="2400" b="1" i="1" dirty="0">
                <a:solidFill>
                  <a:srgbClr val="C00000"/>
                </a:solidFill>
                <a:latin typeface="Arial" panose="020B0604020202020204" pitchFamily="34" charset="0"/>
                <a:cs typeface="Arial" panose="020B0604020202020204" pitchFamily="34" charset="0"/>
              </a:rPr>
              <a:t>External combustion engines</a:t>
            </a:r>
          </a:p>
          <a:p>
            <a:pPr lvl="0" algn="just">
              <a:lnSpc>
                <a:spcPct val="150000"/>
              </a:lnSpc>
              <a:buFontTx/>
              <a:buNone/>
            </a:pPr>
            <a:r>
              <a:rPr lang="en-US" sz="2400" b="1" dirty="0">
                <a:latin typeface="Arial" panose="020B0604020202020204" pitchFamily="34" charset="0"/>
                <a:cs typeface="Arial" panose="020B0604020202020204" pitchFamily="34" charset="0"/>
              </a:rPr>
              <a:t>      2. </a:t>
            </a:r>
            <a:r>
              <a:rPr lang="en-US" sz="2400" b="1" i="1" dirty="0">
                <a:solidFill>
                  <a:srgbClr val="C00000"/>
                </a:solidFill>
                <a:latin typeface="Arial" panose="020B0604020202020204" pitchFamily="34" charset="0"/>
                <a:cs typeface="Arial" panose="020B0604020202020204" pitchFamily="34" charset="0"/>
              </a:rPr>
              <a:t>Internal combustion engines</a:t>
            </a:r>
            <a:r>
              <a:rPr lang="en-US" sz="2400" b="1" dirty="0">
                <a:solidFill>
                  <a:srgbClr val="C00000"/>
                </a:solidFill>
                <a:latin typeface="Arial" panose="020B0604020202020204" pitchFamily="34" charset="0"/>
                <a:cs typeface="Arial" panose="020B0604020202020204" pitchFamily="34" charset="0"/>
              </a:rPr>
              <a:t>.</a:t>
            </a:r>
          </a:p>
          <a:p>
            <a:pPr>
              <a:lnSpc>
                <a:spcPct val="150000"/>
              </a:lnSpc>
            </a:pPr>
            <a:r>
              <a:rPr lang="en-US" sz="2400" b="1" dirty="0">
                <a:solidFill>
                  <a:srgbClr val="CC3300"/>
                </a:solidFill>
                <a:latin typeface="Arial" panose="020B0604020202020204" pitchFamily="34" charset="0"/>
                <a:cs typeface="Arial" panose="020B0604020202020204" pitchFamily="34" charset="0"/>
              </a:rPr>
              <a:t>External Combustion Engines – </a:t>
            </a:r>
            <a:r>
              <a:rPr lang="en-US" sz="2400" b="1" dirty="0">
                <a:latin typeface="Arial" panose="020B0604020202020204" pitchFamily="34" charset="0"/>
                <a:cs typeface="Arial" panose="020B0604020202020204" pitchFamily="34" charset="0"/>
              </a:rPr>
              <a:t>The engines in which combustion of fuel takes place outside the cylinder are external combustion engines.</a:t>
            </a:r>
          </a:p>
          <a:p>
            <a:pPr>
              <a:lnSpc>
                <a:spcPct val="150000"/>
              </a:lnSpc>
            </a:pPr>
            <a:r>
              <a:rPr lang="en-US" sz="2400" b="1" dirty="0">
                <a:latin typeface="Arial" panose="020B0604020202020204" pitchFamily="34" charset="0"/>
                <a:cs typeface="Arial" panose="020B0604020202020204" pitchFamily="34" charset="0"/>
              </a:rPr>
              <a:t>E.g. Steam Engines, </a:t>
            </a:r>
            <a:r>
              <a:rPr lang="en-US" sz="2400" b="1" dirty="0" err="1">
                <a:latin typeface="Arial" panose="020B0604020202020204" pitchFamily="34" charset="0"/>
                <a:cs typeface="Arial" panose="020B0604020202020204" pitchFamily="34" charset="0"/>
              </a:rPr>
              <a:t>Powerplants</a:t>
            </a:r>
            <a:endParaRPr lang="en-US" sz="2400" b="1" dirty="0">
              <a:latin typeface="Arial" panose="020B0604020202020204" pitchFamily="34" charset="0"/>
              <a:cs typeface="Arial" panose="020B0604020202020204" pitchFamily="34" charset="0"/>
            </a:endParaRPr>
          </a:p>
          <a:p>
            <a:pPr>
              <a:lnSpc>
                <a:spcPct val="150000"/>
              </a:lnSpc>
            </a:pPr>
            <a:r>
              <a:rPr lang="en-US" sz="2400" b="1" dirty="0">
                <a:solidFill>
                  <a:srgbClr val="CC3300"/>
                </a:solidFill>
                <a:latin typeface="Arial" panose="020B0604020202020204" pitchFamily="34" charset="0"/>
                <a:cs typeface="Arial" panose="020B0604020202020204" pitchFamily="34" charset="0"/>
              </a:rPr>
              <a:t>Internal Combustion Engines - </a:t>
            </a:r>
            <a:r>
              <a:rPr lang="en-US" sz="2400" b="1" dirty="0">
                <a:latin typeface="Arial" panose="020B0604020202020204" pitchFamily="34" charset="0"/>
                <a:cs typeface="Arial" panose="020B0604020202020204" pitchFamily="34" charset="0"/>
              </a:rPr>
              <a:t>In this case, combustion of fuel with oxygen of the air occurs within the cylinder of the engine.</a:t>
            </a:r>
          </a:p>
          <a:p>
            <a:pPr>
              <a:lnSpc>
                <a:spcPct val="150000"/>
              </a:lnSpc>
            </a:pPr>
            <a:r>
              <a:rPr lang="en-US" sz="2400" b="1" dirty="0">
                <a:latin typeface="Arial" panose="020B0604020202020204" pitchFamily="34" charset="0"/>
                <a:cs typeface="Arial" panose="020B0604020202020204" pitchFamily="34" charset="0"/>
              </a:rPr>
              <a:t>E.g. Automotive engines</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584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06438"/>
          </a:xfrm>
        </p:spPr>
        <p:txBody>
          <a:bodyPr>
            <a:normAutofit/>
          </a:bodyPr>
          <a:lstStyle/>
          <a:p>
            <a:r>
              <a:rPr lang="en-US" sz="3600" b="1" dirty="0"/>
              <a:t>CLASSIFICATION OF IC ENGINES</a:t>
            </a:r>
            <a:endParaRPr lang="en-IN" sz="3600" b="1" dirty="0"/>
          </a:p>
        </p:txBody>
      </p:sp>
      <p:sp>
        <p:nvSpPr>
          <p:cNvPr id="3" name="Content Placeholder 2"/>
          <p:cNvSpPr>
            <a:spLocks noGrp="1"/>
          </p:cNvSpPr>
          <p:nvPr>
            <p:ph idx="1"/>
          </p:nvPr>
        </p:nvSpPr>
        <p:spPr>
          <a:xfrm>
            <a:off x="838200" y="1214438"/>
            <a:ext cx="10515600" cy="4962525"/>
          </a:xfrm>
        </p:spPr>
        <p:txBody>
          <a:bodyPr>
            <a:normAutofit/>
          </a:bodyPr>
          <a:lstStyle/>
          <a:p>
            <a:pPr lvl="0">
              <a:lnSpc>
                <a:spcPct val="150000"/>
              </a:lnSpc>
              <a:buFontTx/>
              <a:buNone/>
            </a:pPr>
            <a:r>
              <a:rPr lang="en-US" sz="2000" b="1" dirty="0">
                <a:latin typeface="Arial Narrow" pitchFamily="34" charset="0"/>
              </a:rPr>
              <a:t>1. According to the </a:t>
            </a:r>
            <a:r>
              <a:rPr lang="en-US" sz="2000" b="1" i="1" dirty="0">
                <a:solidFill>
                  <a:srgbClr val="CC3300"/>
                </a:solidFill>
                <a:latin typeface="Arial Narrow" pitchFamily="34" charset="0"/>
              </a:rPr>
              <a:t>type of fuel</a:t>
            </a:r>
            <a:r>
              <a:rPr lang="en-US" sz="2000" b="1" dirty="0">
                <a:latin typeface="Arial Narrow" pitchFamily="34" charset="0"/>
              </a:rPr>
              <a:t> used</a:t>
            </a:r>
            <a:r>
              <a:rPr lang="en-US" sz="2000" dirty="0">
                <a:latin typeface="Arial Narrow" pitchFamily="34" charset="0"/>
              </a:rPr>
              <a:t> </a:t>
            </a:r>
          </a:p>
          <a:p>
            <a:pPr lvl="0">
              <a:lnSpc>
                <a:spcPct val="150000"/>
              </a:lnSpc>
              <a:buClr>
                <a:schemeClr val="dk1"/>
              </a:buClr>
              <a:buFontTx/>
              <a:buNone/>
            </a:pPr>
            <a:r>
              <a:rPr lang="en-US" sz="2000" dirty="0">
                <a:latin typeface="Arial Narrow" pitchFamily="34" charset="0"/>
              </a:rPr>
              <a:t>         </a:t>
            </a:r>
            <a:r>
              <a:rPr lang="en-US" sz="2000" b="1" dirty="0">
                <a:latin typeface="Arial Narrow" pitchFamily="34" charset="0"/>
              </a:rPr>
              <a:t>a) Petrol engines b) Diesel engines c) Gas engines</a:t>
            </a:r>
            <a:r>
              <a:rPr lang="en-US" sz="2000" dirty="0">
                <a:latin typeface="Arial Narrow" pitchFamily="34" charset="0"/>
              </a:rPr>
              <a:t>.</a:t>
            </a:r>
          </a:p>
          <a:p>
            <a:pPr lvl="0">
              <a:lnSpc>
                <a:spcPct val="150000"/>
              </a:lnSpc>
              <a:buClr>
                <a:schemeClr val="dk1"/>
              </a:buClr>
              <a:buFontTx/>
              <a:buNone/>
            </a:pPr>
            <a:r>
              <a:rPr lang="en-US" sz="2000" b="1" dirty="0">
                <a:latin typeface="Arial Narrow" pitchFamily="34" charset="0"/>
              </a:rPr>
              <a:t> 2. According to the </a:t>
            </a:r>
            <a:r>
              <a:rPr lang="en-US" sz="2000" b="1" i="1" dirty="0">
                <a:solidFill>
                  <a:srgbClr val="CC3300"/>
                </a:solidFill>
                <a:latin typeface="Arial Narrow" pitchFamily="34" charset="0"/>
              </a:rPr>
              <a:t>method of igniting</a:t>
            </a:r>
            <a:r>
              <a:rPr lang="en-US" sz="2000" b="1" dirty="0">
                <a:latin typeface="Arial Narrow" pitchFamily="34" charset="0"/>
              </a:rPr>
              <a:t> the fuel</a:t>
            </a:r>
          </a:p>
          <a:p>
            <a:pPr lvl="0">
              <a:lnSpc>
                <a:spcPct val="150000"/>
              </a:lnSpc>
              <a:buClr>
                <a:schemeClr val="dk1"/>
              </a:buClr>
              <a:buFontTx/>
              <a:buNone/>
            </a:pPr>
            <a:r>
              <a:rPr lang="en-US" sz="2000" dirty="0">
                <a:latin typeface="Arial Narrow" pitchFamily="34" charset="0"/>
              </a:rPr>
              <a:t>         </a:t>
            </a:r>
            <a:r>
              <a:rPr lang="en-US" sz="2000" b="1" dirty="0">
                <a:latin typeface="Arial Narrow" pitchFamily="34" charset="0"/>
              </a:rPr>
              <a:t>a) Spark ignition engines b) Compression ignition engines</a:t>
            </a:r>
            <a:r>
              <a:rPr lang="en-US" sz="2000" dirty="0">
                <a:latin typeface="Arial Narrow" pitchFamily="34" charset="0"/>
              </a:rPr>
              <a:t>.</a:t>
            </a:r>
          </a:p>
          <a:p>
            <a:pPr lvl="0">
              <a:lnSpc>
                <a:spcPct val="150000"/>
              </a:lnSpc>
              <a:buClr>
                <a:schemeClr val="dk1"/>
              </a:buClr>
              <a:buFontTx/>
              <a:buNone/>
            </a:pPr>
            <a:r>
              <a:rPr lang="en-US" sz="2000" b="1" dirty="0">
                <a:latin typeface="Arial Narrow" pitchFamily="34" charset="0"/>
              </a:rPr>
              <a:t> 3. </a:t>
            </a:r>
            <a:r>
              <a:rPr lang="en-US" sz="2000" b="1" i="1" dirty="0">
                <a:latin typeface="Arial Narrow" pitchFamily="34" charset="0"/>
              </a:rPr>
              <a:t>According</a:t>
            </a:r>
            <a:r>
              <a:rPr lang="en-US" sz="2000" b="1" dirty="0">
                <a:latin typeface="Arial Narrow" pitchFamily="34" charset="0"/>
              </a:rPr>
              <a:t> to the </a:t>
            </a:r>
            <a:r>
              <a:rPr lang="en-US" sz="2000" b="1" i="1" dirty="0">
                <a:solidFill>
                  <a:srgbClr val="CC3300"/>
                </a:solidFill>
                <a:latin typeface="Arial Narrow" pitchFamily="34" charset="0"/>
              </a:rPr>
              <a:t>number of strokes</a:t>
            </a:r>
            <a:r>
              <a:rPr lang="en-US" sz="2000" b="1" dirty="0">
                <a:latin typeface="Arial Narrow" pitchFamily="34" charset="0"/>
              </a:rPr>
              <a:t> per cycle</a:t>
            </a:r>
          </a:p>
          <a:p>
            <a:pPr lvl="0">
              <a:lnSpc>
                <a:spcPct val="150000"/>
              </a:lnSpc>
              <a:buClr>
                <a:schemeClr val="dk1"/>
              </a:buClr>
              <a:buFontTx/>
              <a:buNone/>
            </a:pPr>
            <a:r>
              <a:rPr lang="en-US" sz="2000" dirty="0">
                <a:latin typeface="Arial Narrow" pitchFamily="34" charset="0"/>
              </a:rPr>
              <a:t>         </a:t>
            </a:r>
            <a:r>
              <a:rPr lang="en-US" sz="2000" b="1" dirty="0">
                <a:latin typeface="Arial Narrow" pitchFamily="34" charset="0"/>
              </a:rPr>
              <a:t>a) Four stroke cycle engines b) Two stroke cycle engines</a:t>
            </a:r>
            <a:r>
              <a:rPr lang="en-US" dirty="0">
                <a:latin typeface="Arial Narrow" pitchFamily="34" charset="0"/>
              </a:rPr>
              <a:t>.</a:t>
            </a:r>
          </a:p>
          <a:p>
            <a:pPr lvl="0">
              <a:lnSpc>
                <a:spcPct val="150000"/>
              </a:lnSpc>
              <a:buClr>
                <a:schemeClr val="dk1"/>
              </a:buClr>
              <a:buFontTx/>
              <a:buNone/>
            </a:pPr>
            <a:r>
              <a:rPr lang="en-US" sz="2000" b="1" i="1" dirty="0">
                <a:latin typeface="Arial Narrow" pitchFamily="34" charset="0"/>
              </a:rPr>
              <a:t>4. According to </a:t>
            </a:r>
            <a:r>
              <a:rPr lang="en-US" sz="2000" b="1" i="1" dirty="0">
                <a:solidFill>
                  <a:srgbClr val="CC3300"/>
                </a:solidFill>
                <a:latin typeface="Arial Narrow" pitchFamily="34" charset="0"/>
              </a:rPr>
              <a:t>speed of engine</a:t>
            </a:r>
          </a:p>
          <a:p>
            <a:pPr lvl="0">
              <a:lnSpc>
                <a:spcPct val="150000"/>
              </a:lnSpc>
              <a:buClr>
                <a:schemeClr val="dk1"/>
              </a:buClr>
              <a:buFontTx/>
              <a:buNone/>
            </a:pPr>
            <a:r>
              <a:rPr lang="en-US" sz="2000" b="1" dirty="0">
                <a:latin typeface="Arial Narrow" pitchFamily="34" charset="0"/>
              </a:rPr>
              <a:t>         a) Low Speed Engines   b) Medium Speed Engines     c) High Speed Engines</a:t>
            </a:r>
          </a:p>
          <a:p>
            <a:endParaRPr lang="en-IN" dirty="0"/>
          </a:p>
        </p:txBody>
      </p:sp>
    </p:spTree>
    <p:extLst>
      <p:ext uri="{BB962C8B-B14F-4D97-AF65-F5344CB8AC3E}">
        <p14:creationId xmlns:p14="http://schemas.microsoft.com/office/powerpoint/2010/main" val="27685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0750"/>
          </a:xfrm>
        </p:spPr>
        <p:txBody>
          <a:bodyPr>
            <a:normAutofit/>
          </a:bodyPr>
          <a:lstStyle/>
          <a:p>
            <a:r>
              <a:rPr lang="en-US" sz="3600" b="1" dirty="0">
                <a:latin typeface="Arial Black" panose="020B0A04020102020204" pitchFamily="34" charset="0"/>
              </a:rPr>
              <a:t>COMPONENTS OF IC ENGINE</a:t>
            </a:r>
            <a:endParaRPr lang="en-IN" sz="3600" b="1" dirty="0">
              <a:latin typeface="Arial Black" panose="020B0A04020102020204" pitchFamily="34" charset="0"/>
            </a:endParaRPr>
          </a:p>
        </p:txBody>
      </p:sp>
      <p:sp>
        <p:nvSpPr>
          <p:cNvPr id="3" name="Content Placeholder 2"/>
          <p:cNvSpPr>
            <a:spLocks noGrp="1"/>
          </p:cNvSpPr>
          <p:nvPr>
            <p:ph idx="1"/>
          </p:nvPr>
        </p:nvSpPr>
        <p:spPr/>
        <p:txBody>
          <a:bodyPr/>
          <a:lstStyle/>
          <a:p>
            <a:pPr marL="514350" indent="-514350">
              <a:buAutoNum type="arabicPeriod"/>
            </a:pPr>
            <a:r>
              <a:rPr lang="en-US" dirty="0"/>
              <a:t>Cylinder Block</a:t>
            </a:r>
          </a:p>
          <a:p>
            <a:pPr marL="514350" indent="-514350">
              <a:buAutoNum type="arabicPeriod"/>
            </a:pPr>
            <a:r>
              <a:rPr lang="en-US" dirty="0"/>
              <a:t>Piston</a:t>
            </a:r>
          </a:p>
          <a:p>
            <a:pPr marL="514350" indent="-514350">
              <a:buAutoNum type="arabicPeriod"/>
            </a:pPr>
            <a:r>
              <a:rPr lang="en-US" dirty="0"/>
              <a:t>Connecting Rod</a:t>
            </a:r>
          </a:p>
          <a:p>
            <a:pPr marL="514350" indent="-514350">
              <a:buAutoNum type="arabicPeriod"/>
            </a:pPr>
            <a:r>
              <a:rPr lang="en-US" dirty="0"/>
              <a:t>Crankshaft</a:t>
            </a:r>
          </a:p>
          <a:p>
            <a:pPr marL="514350" indent="-514350">
              <a:buAutoNum type="arabicPeriod"/>
            </a:pPr>
            <a:r>
              <a:rPr lang="en-US" dirty="0"/>
              <a:t>Crank</a:t>
            </a:r>
          </a:p>
          <a:p>
            <a:pPr marL="514350" indent="-514350">
              <a:buAutoNum type="arabicPeriod"/>
            </a:pPr>
            <a:r>
              <a:rPr lang="en-US" dirty="0"/>
              <a:t>Inlet and Exhaust Valves</a:t>
            </a:r>
          </a:p>
          <a:p>
            <a:pPr marL="514350" indent="-514350">
              <a:buAutoNum type="arabicPeriod"/>
            </a:pPr>
            <a:r>
              <a:rPr lang="en-US" dirty="0"/>
              <a:t>Inlet and Exhaust Manifold</a:t>
            </a:r>
          </a:p>
          <a:p>
            <a:pPr marL="514350" indent="-514350">
              <a:buAutoNum type="arabicPeriod"/>
            </a:pPr>
            <a:r>
              <a:rPr lang="en-US" dirty="0"/>
              <a:t>Spark Plug or Injector</a:t>
            </a:r>
            <a:endParaRPr lang="en-IN" dirty="0"/>
          </a:p>
        </p:txBody>
      </p:sp>
      <p:pic>
        <p:nvPicPr>
          <p:cNvPr id="5" name="Picture 4"/>
          <p:cNvPicPr>
            <a:picLocks noChangeAspect="1"/>
          </p:cNvPicPr>
          <p:nvPr/>
        </p:nvPicPr>
        <p:blipFill>
          <a:blip r:embed="rId2"/>
          <a:stretch>
            <a:fillRect/>
          </a:stretch>
        </p:blipFill>
        <p:spPr>
          <a:xfrm>
            <a:off x="6948486" y="1825625"/>
            <a:ext cx="4405313" cy="4351338"/>
          </a:xfrm>
          <a:prstGeom prst="rect">
            <a:avLst/>
          </a:prstGeom>
        </p:spPr>
      </p:pic>
    </p:spTree>
    <p:extLst>
      <p:ext uri="{BB962C8B-B14F-4D97-AF65-F5344CB8AC3E}">
        <p14:creationId xmlns:p14="http://schemas.microsoft.com/office/powerpoint/2010/main" val="2903777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5013"/>
          </a:xfrm>
        </p:spPr>
        <p:txBody>
          <a:bodyPr>
            <a:normAutofit/>
          </a:bodyPr>
          <a:lstStyle/>
          <a:p>
            <a:r>
              <a:rPr lang="en-US" sz="3600" b="1" dirty="0">
                <a:latin typeface="Arial Black" panose="020B0A04020102020204" pitchFamily="34" charset="0"/>
              </a:rPr>
              <a:t>SEQUENCE OF OPERATION</a:t>
            </a:r>
            <a:endParaRPr lang="en-IN" sz="3600" b="1" dirty="0">
              <a:latin typeface="Arial Black" panose="020B0A04020102020204" pitchFamily="34" charset="0"/>
            </a:endParaRPr>
          </a:p>
        </p:txBody>
      </p:sp>
      <p:sp>
        <p:nvSpPr>
          <p:cNvPr id="3" name="Content Placeholder 2"/>
          <p:cNvSpPr>
            <a:spLocks noGrp="1"/>
          </p:cNvSpPr>
          <p:nvPr>
            <p:ph idx="1"/>
          </p:nvPr>
        </p:nvSpPr>
        <p:spPr>
          <a:xfrm>
            <a:off x="838200" y="1100138"/>
            <a:ext cx="10777538" cy="5314950"/>
          </a:xfrm>
        </p:spPr>
        <p:txBody>
          <a:bodyPr>
            <a:noAutofit/>
          </a:bodyPr>
          <a:lstStyle/>
          <a:p>
            <a:pPr lvl="0" algn="just">
              <a:lnSpc>
                <a:spcPct val="150000"/>
              </a:lnSpc>
              <a:buFontTx/>
              <a:buNone/>
            </a:pPr>
            <a:r>
              <a:rPr lang="en-US" altLang="en-US" sz="2100" dirty="0">
                <a:solidFill>
                  <a:srgbClr val="CC3300"/>
                </a:solidFill>
                <a:latin typeface="Arial" panose="020B0604020202020204" pitchFamily="34" charset="0"/>
                <a:cs typeface="Arial" panose="020B0604020202020204" pitchFamily="34" charset="0"/>
              </a:rPr>
              <a:t>1. Suction stroke</a:t>
            </a:r>
            <a:r>
              <a:rPr lang="en-US" altLang="en-US" sz="2100" dirty="0">
                <a:latin typeface="Arial" panose="020B0604020202020204" pitchFamily="34" charset="0"/>
                <a:cs typeface="Arial" panose="020B0604020202020204" pitchFamily="34" charset="0"/>
              </a:rPr>
              <a:t> – In this stroke, the fuel </a:t>
            </a:r>
            <a:r>
              <a:rPr lang="en-US" altLang="en-US" sz="2100" dirty="0" err="1">
                <a:latin typeface="Arial" panose="020B0604020202020204" pitchFamily="34" charset="0"/>
                <a:cs typeface="Arial" panose="020B0604020202020204" pitchFamily="34" charset="0"/>
              </a:rPr>
              <a:t>vapour</a:t>
            </a:r>
            <a:r>
              <a:rPr lang="en-US" altLang="en-US" sz="2100" dirty="0">
                <a:latin typeface="Arial" panose="020B0604020202020204" pitchFamily="34" charset="0"/>
                <a:cs typeface="Arial" panose="020B0604020202020204" pitchFamily="34" charset="0"/>
              </a:rPr>
              <a:t> in correct proportion enters to the engine cylinder.</a:t>
            </a:r>
          </a:p>
          <a:p>
            <a:pPr lvl="0" algn="just">
              <a:lnSpc>
                <a:spcPct val="150000"/>
              </a:lnSpc>
              <a:buClr>
                <a:schemeClr val="dk1"/>
              </a:buClr>
              <a:buFontTx/>
              <a:buNone/>
            </a:pPr>
            <a:r>
              <a:rPr lang="en-US" altLang="en-US" sz="2100" dirty="0">
                <a:solidFill>
                  <a:srgbClr val="CC3300"/>
                </a:solidFill>
                <a:latin typeface="Arial" panose="020B0604020202020204" pitchFamily="34" charset="0"/>
                <a:cs typeface="Arial" panose="020B0604020202020204" pitchFamily="34" charset="0"/>
              </a:rPr>
              <a:t>2. Compression stroke</a:t>
            </a:r>
            <a:r>
              <a:rPr lang="en-US" altLang="en-US" sz="2100" dirty="0">
                <a:latin typeface="Arial" panose="020B0604020202020204" pitchFamily="34" charset="0"/>
                <a:cs typeface="Arial" panose="020B0604020202020204" pitchFamily="34" charset="0"/>
              </a:rPr>
              <a:t> –. In this stroke, the fuel </a:t>
            </a:r>
            <a:r>
              <a:rPr lang="en-US" altLang="en-US" sz="2100" dirty="0" err="1">
                <a:latin typeface="Arial" panose="020B0604020202020204" pitchFamily="34" charset="0"/>
                <a:cs typeface="Arial" panose="020B0604020202020204" pitchFamily="34" charset="0"/>
              </a:rPr>
              <a:t>vapour</a:t>
            </a:r>
            <a:r>
              <a:rPr lang="en-US" altLang="en-US" sz="2100" dirty="0">
                <a:latin typeface="Arial" panose="020B0604020202020204" pitchFamily="34" charset="0"/>
                <a:cs typeface="Arial" panose="020B0604020202020204" pitchFamily="34" charset="0"/>
              </a:rPr>
              <a:t> is compressed in the engine cylinder.</a:t>
            </a:r>
          </a:p>
          <a:p>
            <a:pPr lvl="0" algn="just">
              <a:lnSpc>
                <a:spcPct val="150000"/>
              </a:lnSpc>
              <a:buClr>
                <a:schemeClr val="dk1"/>
              </a:buClr>
              <a:buFontTx/>
              <a:buNone/>
            </a:pPr>
            <a:r>
              <a:rPr lang="en-US" altLang="en-US" sz="2100" dirty="0">
                <a:solidFill>
                  <a:srgbClr val="CC3300"/>
                </a:solidFill>
                <a:latin typeface="Arial" panose="020B0604020202020204" pitchFamily="34" charset="0"/>
                <a:cs typeface="Arial" panose="020B0604020202020204" pitchFamily="34" charset="0"/>
              </a:rPr>
              <a:t>3. Expansion stroke</a:t>
            </a:r>
            <a:r>
              <a:rPr lang="en-US" altLang="en-US" sz="2100" dirty="0">
                <a:latin typeface="Arial" panose="020B0604020202020204" pitchFamily="34" charset="0"/>
                <a:cs typeface="Arial" panose="020B0604020202020204" pitchFamily="34" charset="0"/>
              </a:rPr>
              <a:t> – In this stroke, the fuel </a:t>
            </a:r>
            <a:r>
              <a:rPr lang="en-US" altLang="en-US" sz="2100" dirty="0" err="1">
                <a:latin typeface="Arial" panose="020B0604020202020204" pitchFamily="34" charset="0"/>
                <a:cs typeface="Arial" panose="020B0604020202020204" pitchFamily="34" charset="0"/>
              </a:rPr>
              <a:t>vapour</a:t>
            </a:r>
            <a:r>
              <a:rPr lang="en-US" altLang="en-US" sz="2100" dirty="0">
                <a:latin typeface="Arial" panose="020B0604020202020204" pitchFamily="34" charset="0"/>
                <a:cs typeface="Arial" panose="020B0604020202020204" pitchFamily="34" charset="0"/>
              </a:rPr>
              <a:t> is fired just before the compression is complete. It results in the sudden rise of pressure and pushes the piston with a great force downwards and rotates the crankshaft followed by drive of vehicle.</a:t>
            </a:r>
          </a:p>
          <a:p>
            <a:pPr lvl="0" algn="just">
              <a:lnSpc>
                <a:spcPct val="150000"/>
              </a:lnSpc>
              <a:buClr>
                <a:schemeClr val="dk1"/>
              </a:buClr>
              <a:buFontTx/>
              <a:buNone/>
            </a:pPr>
            <a:r>
              <a:rPr lang="en-US" altLang="en-US" sz="2100" dirty="0">
                <a:solidFill>
                  <a:srgbClr val="CC3300"/>
                </a:solidFill>
                <a:latin typeface="Arial" panose="020B0604020202020204" pitchFamily="34" charset="0"/>
                <a:cs typeface="Arial" panose="020B0604020202020204" pitchFamily="34" charset="0"/>
              </a:rPr>
              <a:t>4. Exhaust stroke</a:t>
            </a:r>
            <a:r>
              <a:rPr lang="en-US" altLang="en-US" sz="2100" dirty="0">
                <a:latin typeface="Arial" panose="020B0604020202020204" pitchFamily="34" charset="0"/>
                <a:cs typeface="Arial" panose="020B0604020202020204" pitchFamily="34" charset="0"/>
              </a:rPr>
              <a:t> – In this stroke, the burnt gases (or combustion products) are exhausted from the engine cylinder, so as to make space available for the fresh fuel </a:t>
            </a:r>
            <a:r>
              <a:rPr lang="en-US" altLang="en-US" sz="2100" dirty="0" err="1">
                <a:latin typeface="Arial" panose="020B0604020202020204" pitchFamily="34" charset="0"/>
                <a:cs typeface="Arial" panose="020B0604020202020204" pitchFamily="34" charset="0"/>
              </a:rPr>
              <a:t>vapour</a:t>
            </a:r>
            <a:r>
              <a:rPr lang="en-US" altLang="en-US" sz="21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84467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Arial Black" panose="020B0A04020102020204" pitchFamily="34" charset="0"/>
              </a:rPr>
              <a:t>FOUR STROKE ENGINE</a:t>
            </a:r>
            <a:endParaRPr lang="en-IN" sz="3600" b="1" dirty="0">
              <a:latin typeface="Arial Black" panose="020B0A040201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1289" y="1825328"/>
            <a:ext cx="7217137" cy="3937794"/>
          </a:xfrm>
        </p:spPr>
      </p:pic>
    </p:spTree>
    <p:extLst>
      <p:ext uri="{BB962C8B-B14F-4D97-AF65-F5344CB8AC3E}">
        <p14:creationId xmlns:p14="http://schemas.microsoft.com/office/powerpoint/2010/main" val="1244459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9DCD-51B3-B960-A226-6BA0B14FF110}"/>
              </a:ext>
            </a:extLst>
          </p:cNvPr>
          <p:cNvSpPr>
            <a:spLocks noGrp="1"/>
          </p:cNvSpPr>
          <p:nvPr>
            <p:ph type="title"/>
          </p:nvPr>
        </p:nvSpPr>
        <p:spPr>
          <a:xfrm>
            <a:off x="838200" y="35151"/>
            <a:ext cx="10515600" cy="1325563"/>
          </a:xfrm>
        </p:spPr>
        <p:txBody>
          <a:bodyPr/>
          <a:lstStyle/>
          <a:p>
            <a:pPr algn="ctr"/>
            <a:r>
              <a:rPr lang="en-IN" dirty="0"/>
              <a:t>Petrol Engine Working Principle</a:t>
            </a:r>
          </a:p>
        </p:txBody>
      </p:sp>
      <p:pic>
        <p:nvPicPr>
          <p:cNvPr id="5" name="PETROL ENGI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 y="956312"/>
            <a:ext cx="11397343" cy="5525028"/>
          </a:xfrm>
          <a:prstGeom prst="rect">
            <a:avLst/>
          </a:prstGeom>
        </p:spPr>
      </p:pic>
    </p:spTree>
    <p:extLst>
      <p:ext uri="{BB962C8B-B14F-4D97-AF65-F5344CB8AC3E}">
        <p14:creationId xmlns:p14="http://schemas.microsoft.com/office/powerpoint/2010/main" val="41935088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20000" mute="1">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7888-BC9A-2683-3BD8-839CCE8E94EB}"/>
              </a:ext>
            </a:extLst>
          </p:cNvPr>
          <p:cNvSpPr>
            <a:spLocks noGrp="1"/>
          </p:cNvSpPr>
          <p:nvPr>
            <p:ph type="title"/>
          </p:nvPr>
        </p:nvSpPr>
        <p:spPr>
          <a:xfrm>
            <a:off x="838200" y="16782"/>
            <a:ext cx="10515600" cy="777875"/>
          </a:xfrm>
        </p:spPr>
        <p:txBody>
          <a:bodyPr/>
          <a:lstStyle/>
          <a:p>
            <a:pPr algn="ctr"/>
            <a:r>
              <a:rPr lang="en-IN" dirty="0"/>
              <a:t>Deisel Engine Working Principle</a:t>
            </a:r>
          </a:p>
        </p:txBody>
      </p:sp>
      <p:pic>
        <p:nvPicPr>
          <p:cNvPr id="6" name="How Diesel Engines Work - Part - 1 (Four Stroke Combustion Cyc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5429" y="674914"/>
            <a:ext cx="11435099" cy="5464097"/>
          </a:xfrm>
          <a:prstGeom prst="rect">
            <a:avLst/>
          </a:prstGeom>
        </p:spPr>
      </p:pic>
    </p:spTree>
    <p:extLst>
      <p:ext uri="{BB962C8B-B14F-4D97-AF65-F5344CB8AC3E}">
        <p14:creationId xmlns:p14="http://schemas.microsoft.com/office/powerpoint/2010/main" val="2647495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20000" mute="1">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Arial Black" panose="020B0A04020102020204" pitchFamily="34" charset="0"/>
              </a:rPr>
              <a:t>TWO STROKE ENGINE</a:t>
            </a:r>
            <a:endParaRPr lang="en-IN" sz="3600" b="1" dirty="0">
              <a:latin typeface="Arial Black" panose="020B0A04020102020204" pitchFamily="34" charset="0"/>
            </a:endParaRPr>
          </a:p>
        </p:txBody>
      </p:sp>
      <p:pic>
        <p:nvPicPr>
          <p:cNvPr id="4" name="How 2 Stroke Engine Work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670801" y="1690688"/>
            <a:ext cx="4044337" cy="2589212"/>
          </a:xfrm>
          <a:prstGeom prst="rect">
            <a:avLst/>
          </a:prstGeom>
          <a:noFill/>
          <a:ln>
            <a:no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059" y="1462088"/>
            <a:ext cx="3556441" cy="4138612"/>
          </a:xfrm>
          <a:prstGeom prst="rect">
            <a:avLst/>
          </a:prstGeom>
        </p:spPr>
      </p:pic>
      <p:sp>
        <p:nvSpPr>
          <p:cNvPr id="6" name="TextBox 5"/>
          <p:cNvSpPr txBox="1"/>
          <p:nvPr/>
        </p:nvSpPr>
        <p:spPr>
          <a:xfrm>
            <a:off x="4810124" y="4929188"/>
            <a:ext cx="3876675" cy="1015663"/>
          </a:xfrm>
          <a:prstGeom prst="rect">
            <a:avLst/>
          </a:prstGeom>
          <a:noFill/>
        </p:spPr>
        <p:txBody>
          <a:bodyPr wrap="square" rtlCol="0">
            <a:spAutoFit/>
          </a:bodyPr>
          <a:lstStyle/>
          <a:p>
            <a:pPr marL="342900" indent="-342900">
              <a:lnSpc>
                <a:spcPct val="150000"/>
              </a:lnSpc>
              <a:buAutoNum type="arabicPeriod"/>
            </a:pPr>
            <a:r>
              <a:rPr lang="en-US" sz="2000" dirty="0">
                <a:latin typeface="Arial" panose="020B0604020202020204" pitchFamily="34" charset="0"/>
                <a:cs typeface="Arial" panose="020B0604020202020204" pitchFamily="34" charset="0"/>
              </a:rPr>
              <a:t>UPWARD STROKE</a:t>
            </a:r>
          </a:p>
          <a:p>
            <a:pPr marL="342900" indent="-342900">
              <a:lnSpc>
                <a:spcPct val="150000"/>
              </a:lnSpc>
              <a:buAutoNum type="arabicPeriod"/>
            </a:pPr>
            <a:r>
              <a:rPr lang="en-US" sz="2000" dirty="0">
                <a:latin typeface="Arial" panose="020B0604020202020204" pitchFamily="34" charset="0"/>
                <a:cs typeface="Arial" panose="020B0604020202020204" pitchFamily="34" charset="0"/>
              </a:rPr>
              <a:t>DOWNWARD STROKE</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65004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mute="1">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42963"/>
            <a:ext cx="10515600" cy="5334000"/>
          </a:xfrm>
        </p:spPr>
        <p:txBody>
          <a:bodyPr>
            <a:normAutofit fontScale="92500" lnSpcReduction="10000"/>
          </a:bodyPr>
          <a:lstStyle/>
          <a:p>
            <a:pPr algn="just">
              <a:lnSpc>
                <a:spcPct val="150000"/>
              </a:lnSpc>
            </a:pPr>
            <a:r>
              <a:rPr lang="en-US" sz="2400" dirty="0">
                <a:latin typeface="Arial" panose="020B0604020202020204" pitchFamily="34" charset="0"/>
                <a:cs typeface="Arial" panose="020B0604020202020204" pitchFamily="34" charset="0"/>
              </a:rPr>
              <a:t>In two stroke engine the suction and exhaust strokes are eliminated.</a:t>
            </a:r>
          </a:p>
          <a:p>
            <a:pPr algn="just">
              <a:lnSpc>
                <a:spcPct val="150000"/>
              </a:lnSpc>
            </a:pPr>
            <a:r>
              <a:rPr lang="en-US" sz="2400" dirty="0">
                <a:latin typeface="Arial" panose="020B0604020202020204" pitchFamily="34" charset="0"/>
                <a:cs typeface="Arial" panose="020B0604020202020204" pitchFamily="34" charset="0"/>
              </a:rPr>
              <a:t>There are only two remaining strokes – these are the compression stroke and Expansion or power stroke and usually called as upward stroke and downward stroke.</a:t>
            </a:r>
          </a:p>
          <a:p>
            <a:pPr algn="just">
              <a:lnSpc>
                <a:spcPct val="150000"/>
              </a:lnSpc>
            </a:pPr>
            <a:r>
              <a:rPr lang="en-US" sz="2400" dirty="0">
                <a:latin typeface="Arial" panose="020B0604020202020204" pitchFamily="34" charset="0"/>
                <a:cs typeface="Arial" panose="020B0604020202020204" pitchFamily="34" charset="0"/>
              </a:rPr>
              <a:t>Instead of valves, the two stroke engine consists of inlet and exhaust ports.</a:t>
            </a:r>
          </a:p>
          <a:p>
            <a:pPr algn="just">
              <a:lnSpc>
                <a:spcPct val="150000"/>
              </a:lnSpc>
            </a:pPr>
            <a:r>
              <a:rPr lang="en-US" sz="2400" dirty="0">
                <a:latin typeface="Arial" panose="020B0604020202020204" pitchFamily="34" charset="0"/>
                <a:cs typeface="Arial" panose="020B0604020202020204" pitchFamily="34" charset="0"/>
              </a:rPr>
              <a:t>The fresh charge enters into the cylinder through inlet port and burnt gases escapes out through exhaust port.</a:t>
            </a:r>
          </a:p>
          <a:p>
            <a:pPr algn="just">
              <a:lnSpc>
                <a:spcPct val="150000"/>
              </a:lnSpc>
            </a:pPr>
            <a:r>
              <a:rPr lang="en-US" sz="2400" dirty="0">
                <a:latin typeface="Arial" panose="020B0604020202020204" pitchFamily="34" charset="0"/>
                <a:cs typeface="Arial" panose="020B0604020202020204" pitchFamily="34" charset="0"/>
              </a:rPr>
              <a:t>The burnt exhaust gases are forced out through the exhaust port by fresh charge which enters the cylinder nearly at the end of the working stroke through the inlet port.</a:t>
            </a:r>
          </a:p>
          <a:p>
            <a:endParaRPr lang="en-IN" dirty="0"/>
          </a:p>
        </p:txBody>
      </p:sp>
    </p:spTree>
    <p:extLst>
      <p:ext uri="{BB962C8B-B14F-4D97-AF65-F5344CB8AC3E}">
        <p14:creationId xmlns:p14="http://schemas.microsoft.com/office/powerpoint/2010/main" val="102260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689548"/>
            <a:ext cx="10515600" cy="5771213"/>
          </a:xfrm>
        </p:spPr>
        <p:txBody>
          <a:bodyPr>
            <a:normAutofit lnSpcReduction="10000"/>
          </a:bodyPr>
          <a:lstStyle/>
          <a:p>
            <a:pPr>
              <a:lnSpc>
                <a:spcPct val="150000"/>
              </a:lnSpc>
            </a:pPr>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steam power plant</a:t>
            </a:r>
            <a:r>
              <a:rPr lang="en-US" dirty="0">
                <a:latin typeface="Arial" panose="020B0604020202020204" pitchFamily="34" charset="0"/>
                <a:cs typeface="Arial" panose="020B0604020202020204" pitchFamily="34" charset="0"/>
              </a:rPr>
              <a:t> converts the chemical energy of the fossil fuel (Coal) into mechanical energy/electrical energy.</a:t>
            </a:r>
          </a:p>
          <a:p>
            <a:pPr>
              <a:lnSpc>
                <a:spcPct val="150000"/>
              </a:lnSpc>
            </a:pPr>
            <a:r>
              <a:rPr lang="en-US" dirty="0">
                <a:latin typeface="Arial" panose="020B0604020202020204" pitchFamily="34" charset="0"/>
                <a:cs typeface="Arial" panose="020B0604020202020204" pitchFamily="34" charset="0"/>
              </a:rPr>
              <a:t>It is a power station which uses water as working fluid.</a:t>
            </a:r>
          </a:p>
          <a:p>
            <a:pPr>
              <a:lnSpc>
                <a:spcPct val="150000"/>
              </a:lnSpc>
            </a:pPr>
            <a:r>
              <a:rPr lang="en-US" b="1" dirty="0">
                <a:solidFill>
                  <a:srgbClr val="00B050"/>
                </a:solidFill>
              </a:rPr>
              <a:t>Components:</a:t>
            </a:r>
          </a:p>
          <a:p>
            <a:pPr lvl="1">
              <a:lnSpc>
                <a:spcPct val="150000"/>
              </a:lnSpc>
            </a:pPr>
            <a:r>
              <a:rPr lang="en-US" dirty="0">
                <a:latin typeface="Arial" panose="020B0604020202020204" pitchFamily="34" charset="0"/>
                <a:cs typeface="Arial" panose="020B0604020202020204" pitchFamily="34" charset="0"/>
              </a:rPr>
              <a:t>Boiler</a:t>
            </a:r>
          </a:p>
          <a:p>
            <a:pPr lvl="1">
              <a:lnSpc>
                <a:spcPct val="150000"/>
              </a:lnSpc>
            </a:pPr>
            <a:r>
              <a:rPr lang="en-US" dirty="0">
                <a:latin typeface="Arial" panose="020B0604020202020204" pitchFamily="34" charset="0"/>
                <a:cs typeface="Arial" panose="020B0604020202020204" pitchFamily="34" charset="0"/>
              </a:rPr>
              <a:t>Steam Turbine</a:t>
            </a:r>
          </a:p>
          <a:p>
            <a:pPr lvl="1">
              <a:lnSpc>
                <a:spcPct val="150000"/>
              </a:lnSpc>
            </a:pPr>
            <a:r>
              <a:rPr lang="en-US" dirty="0">
                <a:latin typeface="Arial" panose="020B0604020202020204" pitchFamily="34" charset="0"/>
                <a:cs typeface="Arial" panose="020B0604020202020204" pitchFamily="34" charset="0"/>
              </a:rPr>
              <a:t>Generator</a:t>
            </a:r>
          </a:p>
          <a:p>
            <a:pPr lvl="1">
              <a:lnSpc>
                <a:spcPct val="150000"/>
              </a:lnSpc>
            </a:pPr>
            <a:r>
              <a:rPr lang="en-US" dirty="0">
                <a:latin typeface="Arial" panose="020B0604020202020204" pitchFamily="34" charset="0"/>
                <a:cs typeface="Arial" panose="020B0604020202020204" pitchFamily="34" charset="0"/>
              </a:rPr>
              <a:t>Condenser</a:t>
            </a:r>
          </a:p>
          <a:p>
            <a:pPr lvl="1">
              <a:lnSpc>
                <a:spcPct val="150000"/>
              </a:lnSpc>
            </a:pPr>
            <a:r>
              <a:rPr lang="en-US" dirty="0">
                <a:latin typeface="Arial" panose="020B0604020202020204" pitchFamily="34" charset="0"/>
                <a:cs typeface="Arial" panose="020B0604020202020204" pitchFamily="34" charset="0"/>
              </a:rPr>
              <a:t>Feed Pump</a:t>
            </a:r>
          </a:p>
          <a:p>
            <a:pPr>
              <a:lnSpc>
                <a:spcPct val="150000"/>
              </a:lnSpc>
            </a:pPr>
            <a:endParaRPr lang="en-US" b="1" dirty="0">
              <a:solidFill>
                <a:srgbClr val="00B050"/>
              </a:solidFill>
            </a:endParaRPr>
          </a:p>
          <a:p>
            <a:pPr>
              <a:lnSpc>
                <a:spcPct val="150000"/>
              </a:lnSpc>
            </a:pPr>
            <a:endParaRPr lang="en-US" dirty="0"/>
          </a:p>
        </p:txBody>
      </p:sp>
    </p:spTree>
    <p:extLst>
      <p:ext uri="{BB962C8B-B14F-4D97-AF65-F5344CB8AC3E}">
        <p14:creationId xmlns:p14="http://schemas.microsoft.com/office/powerpoint/2010/main" val="2669795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593922" y="476250"/>
            <a:ext cx="7543800" cy="5905500"/>
          </a:xfrm>
          <a:prstGeom prst="rect">
            <a:avLst/>
          </a:prstGeom>
        </p:spPr>
      </p:pic>
    </p:spTree>
    <p:extLst>
      <p:ext uri="{BB962C8B-B14F-4D97-AF65-F5344CB8AC3E}">
        <p14:creationId xmlns:p14="http://schemas.microsoft.com/office/powerpoint/2010/main" val="2215141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al Power Plant on Make a GIF">
            <a:extLst>
              <a:ext uri="{FF2B5EF4-FFF2-40B4-BE49-F238E27FC236}">
                <a16:creationId xmlns:a16="http://schemas.microsoft.com/office/drawing/2014/main" id="{25A87B7B-F4AD-BA60-B237-F7A1BC396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579" y="668594"/>
            <a:ext cx="9386527" cy="52799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emical Files: Cooling Tower">
            <a:extLst>
              <a:ext uri="{FF2B5EF4-FFF2-40B4-BE49-F238E27FC236}">
                <a16:creationId xmlns:a16="http://schemas.microsoft.com/office/drawing/2014/main" id="{6F10EF0B-6815-2895-358C-8CA58A095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 y="1524000"/>
            <a:ext cx="2688436" cy="38086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B18FFF-01FC-9596-5C24-E974552B0CCA}"/>
              </a:ext>
            </a:extLst>
          </p:cNvPr>
          <p:cNvSpPr txBox="1"/>
          <p:nvPr/>
        </p:nvSpPr>
        <p:spPr>
          <a:xfrm>
            <a:off x="206477" y="5506065"/>
            <a:ext cx="2286203" cy="461665"/>
          </a:xfrm>
          <a:prstGeom prst="rect">
            <a:avLst/>
          </a:prstGeom>
          <a:noFill/>
        </p:spPr>
        <p:txBody>
          <a:bodyPr wrap="none" rtlCol="0">
            <a:spAutoFit/>
          </a:bodyPr>
          <a:lstStyle/>
          <a:p>
            <a:r>
              <a:rPr lang="en-US" sz="2400" dirty="0">
                <a:solidFill>
                  <a:schemeClr val="accent2"/>
                </a:solidFill>
                <a:latin typeface="Aharoni" panose="02010803020104030203" pitchFamily="2" charset="-79"/>
                <a:cs typeface="Aharoni" panose="02010803020104030203" pitchFamily="2" charset="-79"/>
              </a:rPr>
              <a:t>Cooling Tower</a:t>
            </a:r>
            <a:endParaRPr lang="en-IN" sz="2400" dirty="0">
              <a:solidFill>
                <a:schemeClr val="accent2"/>
              </a:solidFill>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0CC7294B-F160-FE8C-32B2-85F8C5CB3868}"/>
              </a:ext>
            </a:extLst>
          </p:cNvPr>
          <p:cNvSpPr txBox="1"/>
          <p:nvPr/>
        </p:nvSpPr>
        <p:spPr>
          <a:xfrm>
            <a:off x="4990042" y="5973578"/>
            <a:ext cx="4681090" cy="461665"/>
          </a:xfrm>
          <a:prstGeom prst="rect">
            <a:avLst/>
          </a:prstGeom>
          <a:noFill/>
        </p:spPr>
        <p:txBody>
          <a:bodyPr wrap="none" rtlCol="0">
            <a:spAutoFit/>
          </a:bodyPr>
          <a:lstStyle/>
          <a:p>
            <a:r>
              <a:rPr lang="en-US" sz="2400" dirty="0">
                <a:solidFill>
                  <a:schemeClr val="accent2"/>
                </a:solidFill>
                <a:latin typeface="Aharoni" panose="02010803020104030203" pitchFamily="2" charset="-79"/>
                <a:cs typeface="Aharoni" panose="02010803020104030203" pitchFamily="2" charset="-79"/>
              </a:rPr>
              <a:t>Working of steam power plant</a:t>
            </a:r>
            <a:endParaRPr lang="en-IN" sz="2400" dirty="0">
              <a:solidFill>
                <a:schemeClr val="accent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51879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atural Draft Cooling Towers at Rs 12000/unit | Cooling Tower in Nagpur |  ID: 27626398955">
            <a:extLst>
              <a:ext uri="{FF2B5EF4-FFF2-40B4-BE49-F238E27FC236}">
                <a16:creationId xmlns:a16="http://schemas.microsoft.com/office/drawing/2014/main" id="{B4888449-CD99-C993-4A55-0705975B6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1305233"/>
            <a:ext cx="47625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34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84420"/>
            <a:ext cx="10515600" cy="5292543"/>
          </a:xfrm>
        </p:spPr>
        <p:txBody>
          <a:bodyPr>
            <a:normAutofit/>
          </a:bodyPr>
          <a:lstStyle/>
          <a:p>
            <a:pPr marL="514350" indent="-514350">
              <a:lnSpc>
                <a:spcPts val="2880"/>
              </a:lnSpc>
              <a:buAutoNum type="arabicPeriod"/>
            </a:pPr>
            <a:r>
              <a:rPr lang="en-US" sz="2600" dirty="0">
                <a:latin typeface="Arial" panose="020B0604020202020204" pitchFamily="34" charset="0"/>
                <a:cs typeface="Arial" panose="020B0604020202020204" pitchFamily="34" charset="0"/>
              </a:rPr>
              <a:t>Boiler:</a:t>
            </a:r>
          </a:p>
          <a:p>
            <a:pPr marL="569913" indent="-569913" algn="just">
              <a:lnSpc>
                <a:spcPts val="2880"/>
              </a:lnSpc>
              <a:buNone/>
            </a:pPr>
            <a:r>
              <a:rPr lang="en-US" sz="2600" dirty="0">
                <a:latin typeface="Arial" panose="020B0604020202020204" pitchFamily="34" charset="0"/>
                <a:cs typeface="Arial" panose="020B0604020202020204" pitchFamily="34" charset="0"/>
              </a:rPr>
              <a:t>       It converts the water into high pressure steam. It contains the furnace inside or outside the boiler shell. The combustion of coal takes place in the furnace.</a:t>
            </a:r>
          </a:p>
          <a:p>
            <a:pPr marL="569913" indent="-569913">
              <a:lnSpc>
                <a:spcPts val="2880"/>
              </a:lnSpc>
              <a:buAutoNum type="arabicPeriod" startAt="2"/>
            </a:pPr>
            <a:r>
              <a:rPr lang="en-US" sz="2600" dirty="0">
                <a:latin typeface="Arial" panose="020B0604020202020204" pitchFamily="34" charset="0"/>
                <a:cs typeface="Arial" panose="020B0604020202020204" pitchFamily="34" charset="0"/>
              </a:rPr>
              <a:t>Steam Turbine:</a:t>
            </a:r>
          </a:p>
          <a:p>
            <a:pPr marL="569913" indent="-569913" algn="just">
              <a:lnSpc>
                <a:spcPts val="2880"/>
              </a:lnSpc>
              <a:buNone/>
            </a:pPr>
            <a:r>
              <a:rPr lang="en-US" sz="2600" dirty="0">
                <a:latin typeface="Arial" panose="020B0604020202020204" pitchFamily="34" charset="0"/>
                <a:cs typeface="Arial" panose="020B0604020202020204" pitchFamily="34" charset="0"/>
              </a:rPr>
              <a:t>       It is the mechanical device which converts the kinetic energy of the steam to the mechanical energy. The kinetic energy of the steam rotates the blades of the turbine.</a:t>
            </a:r>
          </a:p>
          <a:p>
            <a:pPr marL="569913" indent="-569913">
              <a:lnSpc>
                <a:spcPts val="2880"/>
              </a:lnSpc>
              <a:buAutoNum type="arabicPeriod" startAt="3"/>
            </a:pPr>
            <a:r>
              <a:rPr lang="en-US" sz="2600" dirty="0">
                <a:latin typeface="Arial" panose="020B0604020202020204" pitchFamily="34" charset="0"/>
                <a:cs typeface="Arial" panose="020B0604020202020204" pitchFamily="34" charset="0"/>
              </a:rPr>
              <a:t>Generator:</a:t>
            </a:r>
          </a:p>
          <a:p>
            <a:pPr marL="569913" indent="-569913" algn="just">
              <a:lnSpc>
                <a:spcPts val="2880"/>
              </a:lnSpc>
              <a:buNone/>
            </a:pPr>
            <a:r>
              <a:rPr lang="en-US" sz="2600" dirty="0">
                <a:latin typeface="Arial" panose="020B0604020202020204" pitchFamily="34" charset="0"/>
                <a:cs typeface="Arial" panose="020B0604020202020204" pitchFamily="34" charset="0"/>
              </a:rPr>
              <a:t>       It is coupled with the turbine rotor and converts the mechanical energy of the turbine to the electrical energy.</a:t>
            </a:r>
          </a:p>
        </p:txBody>
      </p:sp>
    </p:spTree>
    <p:extLst>
      <p:ext uri="{BB962C8B-B14F-4D97-AF65-F5344CB8AC3E}">
        <p14:creationId xmlns:p14="http://schemas.microsoft.com/office/powerpoint/2010/main" val="946138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74361"/>
            <a:ext cx="10515600" cy="5202602"/>
          </a:xfrm>
        </p:spPr>
        <p:txBody>
          <a:bodyPr/>
          <a:lstStyle/>
          <a:p>
            <a:pPr marL="0" indent="0">
              <a:lnSpc>
                <a:spcPts val="2880"/>
              </a:lnSpc>
              <a:buNone/>
            </a:pPr>
            <a:r>
              <a:rPr lang="en-US" dirty="0">
                <a:latin typeface="Arial" panose="020B0604020202020204" pitchFamily="34" charset="0"/>
                <a:cs typeface="Arial" panose="020B0604020202020204" pitchFamily="34" charset="0"/>
              </a:rPr>
              <a:t>4.  Condenser:</a:t>
            </a:r>
          </a:p>
          <a:p>
            <a:pPr marL="569913" indent="-569913" algn="just">
              <a:lnSpc>
                <a:spcPts val="2880"/>
              </a:lnSpc>
              <a:buNone/>
            </a:pPr>
            <a:r>
              <a:rPr lang="en-US" dirty="0">
                <a:latin typeface="Arial" panose="020B0604020202020204" pitchFamily="34" charset="0"/>
                <a:cs typeface="Arial" panose="020B0604020202020204" pitchFamily="34" charset="0"/>
              </a:rPr>
              <a:t>      </a:t>
            </a:r>
            <a:r>
              <a:rPr lang="en-US" dirty="0"/>
              <a:t>It condensate the steam that leaves out turbine. It converts the low pressure steam to water. It is attached to the cooling tower.</a:t>
            </a:r>
          </a:p>
          <a:p>
            <a:pPr marL="569913" indent="-569913" algn="just">
              <a:lnSpc>
                <a:spcPts val="2880"/>
              </a:lnSpc>
              <a:buNone/>
            </a:pPr>
            <a:endParaRPr lang="en-US" dirty="0">
              <a:latin typeface="Arial" panose="020B0604020202020204" pitchFamily="34" charset="0"/>
              <a:cs typeface="Arial" panose="020B0604020202020204" pitchFamily="34" charset="0"/>
            </a:endParaRPr>
          </a:p>
          <a:p>
            <a:pPr marL="569913" indent="-569913" algn="just">
              <a:lnSpc>
                <a:spcPts val="2880"/>
              </a:lnSpc>
              <a:buNone/>
            </a:pPr>
            <a:r>
              <a:rPr lang="en-US" dirty="0">
                <a:latin typeface="Arial" panose="020B0604020202020204" pitchFamily="34" charset="0"/>
                <a:cs typeface="Arial" panose="020B0604020202020204" pitchFamily="34" charset="0"/>
              </a:rPr>
              <a:t>5.  Feed Pump:</a:t>
            </a:r>
          </a:p>
          <a:p>
            <a:pPr marL="569913" indent="-569913" algn="just">
              <a:lnSpc>
                <a:spcPts val="2880"/>
              </a:lnSpc>
              <a:buNone/>
            </a:pPr>
            <a:r>
              <a:rPr lang="en-US" dirty="0">
                <a:latin typeface="Arial" panose="020B0604020202020204" pitchFamily="34" charset="0"/>
                <a:cs typeface="Arial" panose="020B0604020202020204" pitchFamily="34" charset="0"/>
              </a:rPr>
              <a:t>      </a:t>
            </a:r>
            <a:r>
              <a:rPr lang="en-US" dirty="0"/>
              <a:t>It is used to feed the condensed water into the boiler.</a:t>
            </a:r>
          </a:p>
          <a:p>
            <a:endParaRPr lang="en-US" dirty="0"/>
          </a:p>
        </p:txBody>
      </p:sp>
    </p:spTree>
    <p:extLst>
      <p:ext uri="{BB962C8B-B14F-4D97-AF65-F5344CB8AC3E}">
        <p14:creationId xmlns:p14="http://schemas.microsoft.com/office/powerpoint/2010/main" val="1442224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9157"/>
          </a:xfrm>
        </p:spPr>
        <p:txBody>
          <a:bodyPr>
            <a:normAutofit/>
          </a:bodyPr>
          <a:lstStyle/>
          <a:p>
            <a:r>
              <a:rPr lang="en-US" sz="3600" b="1" dirty="0">
                <a:latin typeface="Arial Black" panose="020B0A04020102020204" pitchFamily="34" charset="0"/>
              </a:rPr>
              <a:t>Working:</a:t>
            </a:r>
          </a:p>
        </p:txBody>
      </p:sp>
      <p:sp>
        <p:nvSpPr>
          <p:cNvPr id="3" name="Content Placeholder 2"/>
          <p:cNvSpPr>
            <a:spLocks noGrp="1"/>
          </p:cNvSpPr>
          <p:nvPr>
            <p:ph idx="1"/>
          </p:nvPr>
        </p:nvSpPr>
        <p:spPr>
          <a:xfrm>
            <a:off x="838200" y="1094282"/>
            <a:ext cx="10515600" cy="5291528"/>
          </a:xfrm>
        </p:spPr>
        <p:txBody>
          <a:bodyPr>
            <a:normAutofit fontScale="92500" lnSpcReduction="20000"/>
          </a:bodyPr>
          <a:lstStyle/>
          <a:p>
            <a:pPr algn="just">
              <a:lnSpc>
                <a:spcPct val="150000"/>
              </a:lnSpc>
            </a:pPr>
            <a:r>
              <a:rPr lang="en-US" sz="2400" dirty="0">
                <a:latin typeface="Arial" panose="020B0604020202020204" pitchFamily="34" charset="0"/>
                <a:cs typeface="Arial" panose="020B0604020202020204" pitchFamily="34" charset="0"/>
              </a:rPr>
              <a:t>In the steam power plant, the pulverized coal is fed into the boiler and it is burnt in the furnace. The water present in the boiler drum changes to high pressure steam. </a:t>
            </a:r>
          </a:p>
          <a:p>
            <a:pPr algn="just">
              <a:lnSpc>
                <a:spcPct val="150000"/>
              </a:lnSpc>
            </a:pPr>
            <a:r>
              <a:rPr lang="en-US" sz="2400" dirty="0">
                <a:latin typeface="Arial" panose="020B0604020202020204" pitchFamily="34" charset="0"/>
                <a:cs typeface="Arial" panose="020B0604020202020204" pitchFamily="34" charset="0"/>
              </a:rPr>
              <a:t>From the boiler the high pressure steam passed to the turbine where it strikes the blades with high speed and the turbine starts rotating at high speed. A generator is attached to the rotor of the turbine converts the mechanical energy of the turbine into electrical energy. </a:t>
            </a:r>
          </a:p>
          <a:p>
            <a:pPr algn="just">
              <a:lnSpc>
                <a:spcPct val="150000"/>
              </a:lnSpc>
            </a:pPr>
            <a:r>
              <a:rPr lang="en-US" sz="2400" dirty="0">
                <a:latin typeface="Arial" panose="020B0604020202020204" pitchFamily="34" charset="0"/>
                <a:cs typeface="Arial" panose="020B0604020202020204" pitchFamily="34" charset="0"/>
              </a:rPr>
              <a:t>After striking on the turbine the steam leaves the turbine and enters into the condenser. The steam gets condensed with the help of cold water from the cooling tower. The condensed water with the feed water enters into the boiler at high pressure and the cycle repeats.</a:t>
            </a:r>
          </a:p>
        </p:txBody>
      </p:sp>
    </p:spTree>
    <p:extLst>
      <p:ext uri="{BB962C8B-B14F-4D97-AF65-F5344CB8AC3E}">
        <p14:creationId xmlns:p14="http://schemas.microsoft.com/office/powerpoint/2010/main" val="43799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7" y="272089"/>
            <a:ext cx="5157787" cy="823912"/>
          </a:xfrm>
        </p:spPr>
        <p:txBody>
          <a:bodyPr anchor="ctr">
            <a:normAutofit/>
          </a:bodyPr>
          <a:lstStyle/>
          <a:p>
            <a:pPr algn="ctr">
              <a:lnSpc>
                <a:spcPct val="150000"/>
              </a:lnSpc>
            </a:pPr>
            <a:r>
              <a:rPr lang="en-US" sz="3200" dirty="0"/>
              <a:t>ADVANTAGES</a:t>
            </a:r>
            <a:r>
              <a:rPr lang="en-US" sz="2800" dirty="0"/>
              <a:t>	</a:t>
            </a:r>
          </a:p>
        </p:txBody>
      </p:sp>
      <p:sp>
        <p:nvSpPr>
          <p:cNvPr id="4" name="Content Placeholder 3"/>
          <p:cNvSpPr>
            <a:spLocks noGrp="1"/>
          </p:cNvSpPr>
          <p:nvPr>
            <p:ph sz="half" idx="2"/>
          </p:nvPr>
        </p:nvSpPr>
        <p:spPr>
          <a:xfrm>
            <a:off x="839787" y="1369805"/>
            <a:ext cx="5157787" cy="4956044"/>
          </a:xfrm>
        </p:spPr>
        <p:txBody>
          <a:bodyPr/>
          <a:lstStyle/>
          <a:p>
            <a:r>
              <a:rPr lang="en-US" dirty="0"/>
              <a:t>Low initial cost so economical.</a:t>
            </a:r>
          </a:p>
          <a:p>
            <a:r>
              <a:rPr lang="en-US" dirty="0"/>
              <a:t>Less land area is required compared to hydro plants</a:t>
            </a:r>
          </a:p>
          <a:p>
            <a:r>
              <a:rPr lang="en-US" dirty="0"/>
              <a:t>Cost of coal is cheaper than petrol and diesel fuel</a:t>
            </a:r>
          </a:p>
          <a:p>
            <a:r>
              <a:rPr lang="en-US" dirty="0"/>
              <a:t>Easy maintenance </a:t>
            </a:r>
          </a:p>
          <a:p>
            <a:r>
              <a:rPr lang="en-US" dirty="0"/>
              <a:t>Water sources are easily available.</a:t>
            </a:r>
          </a:p>
        </p:txBody>
      </p:sp>
      <p:sp>
        <p:nvSpPr>
          <p:cNvPr id="5" name="Text Placeholder 4"/>
          <p:cNvSpPr>
            <a:spLocks noGrp="1"/>
          </p:cNvSpPr>
          <p:nvPr>
            <p:ph type="body" sz="quarter" idx="3"/>
          </p:nvPr>
        </p:nvSpPr>
        <p:spPr>
          <a:xfrm>
            <a:off x="6172200" y="436980"/>
            <a:ext cx="5183188" cy="823912"/>
          </a:xfrm>
        </p:spPr>
        <p:txBody>
          <a:bodyPr anchor="ctr">
            <a:normAutofit/>
          </a:bodyPr>
          <a:lstStyle/>
          <a:p>
            <a:pPr algn="ctr"/>
            <a:r>
              <a:rPr lang="en-US" sz="3200" dirty="0"/>
              <a:t>DISADVANTAGES</a:t>
            </a:r>
          </a:p>
        </p:txBody>
      </p:sp>
      <p:sp>
        <p:nvSpPr>
          <p:cNvPr id="6" name="Content Placeholder 5"/>
          <p:cNvSpPr>
            <a:spLocks noGrp="1"/>
          </p:cNvSpPr>
          <p:nvPr>
            <p:ph sz="quarter" idx="4"/>
          </p:nvPr>
        </p:nvSpPr>
        <p:spPr>
          <a:xfrm>
            <a:off x="6172200" y="1369805"/>
            <a:ext cx="5183188" cy="4956044"/>
          </a:xfrm>
        </p:spPr>
        <p:txBody>
          <a:bodyPr>
            <a:normAutofit/>
          </a:bodyPr>
          <a:lstStyle/>
          <a:p>
            <a:r>
              <a:rPr lang="en-US" dirty="0"/>
              <a:t>High Running Cost</a:t>
            </a:r>
          </a:p>
          <a:p>
            <a:r>
              <a:rPr lang="en-US" dirty="0"/>
              <a:t>Low Efficiency</a:t>
            </a:r>
          </a:p>
          <a:p>
            <a:r>
              <a:rPr lang="en-US" dirty="0"/>
              <a:t>Global Warming</a:t>
            </a:r>
          </a:p>
          <a:p>
            <a:r>
              <a:rPr lang="en-US" dirty="0"/>
              <a:t>Adverse Effect on the aquatic living organism</a:t>
            </a:r>
          </a:p>
        </p:txBody>
      </p:sp>
      <p:pic>
        <p:nvPicPr>
          <p:cNvPr id="3074" name="Picture 2" descr="File:Thank-you-transparent.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207" y="3771053"/>
            <a:ext cx="3086947" cy="308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893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861</Words>
  <Application>Microsoft Office PowerPoint</Application>
  <PresentationFormat>Widescreen</PresentationFormat>
  <Paragraphs>79</Paragraphs>
  <Slides>19</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Aharoni</vt:lpstr>
      <vt:lpstr>Arial</vt:lpstr>
      <vt:lpstr>Arial Black</vt:lpstr>
      <vt:lpstr>Arial Narrow</vt:lpstr>
      <vt:lpstr>Calibri</vt:lpstr>
      <vt:lpstr>Calibri Light</vt:lpstr>
      <vt:lpstr>Wingdings</vt:lpstr>
      <vt:lpstr>Office Theme</vt:lpstr>
      <vt:lpstr>STEAM POWERPLANT</vt:lpstr>
      <vt:lpstr>PowerPoint Presentation</vt:lpstr>
      <vt:lpstr>PowerPoint Presentation</vt:lpstr>
      <vt:lpstr>PowerPoint Presentation</vt:lpstr>
      <vt:lpstr>PowerPoint Presentation</vt:lpstr>
      <vt:lpstr>PowerPoint Presentation</vt:lpstr>
      <vt:lpstr>PowerPoint Presentation</vt:lpstr>
      <vt:lpstr>Working:</vt:lpstr>
      <vt:lpstr>PowerPoint Presentation</vt:lpstr>
      <vt:lpstr>IC ENGINES</vt:lpstr>
      <vt:lpstr>PowerPoint Presentation</vt:lpstr>
      <vt:lpstr>CLASSIFICATION OF IC ENGINES</vt:lpstr>
      <vt:lpstr>COMPONENTS OF IC ENGINE</vt:lpstr>
      <vt:lpstr>SEQUENCE OF OPERATION</vt:lpstr>
      <vt:lpstr>FOUR STROKE ENGINE</vt:lpstr>
      <vt:lpstr>Petrol Engine Working Principle</vt:lpstr>
      <vt:lpstr>Deisel Engine Working Principle</vt:lpstr>
      <vt:lpstr>TWO STROKE ENGINE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STEAM POWERPLANT</dc:title>
  <dc:creator>staff</dc:creator>
  <cp:lastModifiedBy>Manas Panda</cp:lastModifiedBy>
  <cp:revision>18</cp:revision>
  <dcterms:created xsi:type="dcterms:W3CDTF">2023-01-19T12:28:46Z</dcterms:created>
  <dcterms:modified xsi:type="dcterms:W3CDTF">2024-11-10T03:52:48Z</dcterms:modified>
</cp:coreProperties>
</file>